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6"/>
  </p:notesMasterIdLst>
  <p:sldIdLst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952" userDrawn="1">
          <p15:clr>
            <a:srgbClr val="A4A3A4"/>
          </p15:clr>
        </p15:guide>
        <p15:guide id="3" pos="5664" userDrawn="1">
          <p15:clr>
            <a:srgbClr val="A4A3A4"/>
          </p15:clr>
        </p15:guide>
        <p15:guide id="4" pos="55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elle Nolan" initials="JN" lastIdx="7" clrIdx="0">
    <p:extLst>
      <p:ext uri="{19B8F6BF-5375-455C-9EA6-DF929625EA0E}">
        <p15:presenceInfo xmlns:p15="http://schemas.microsoft.com/office/powerpoint/2012/main" userId="Janelle No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B64"/>
    <a:srgbClr val="EAEDED"/>
    <a:srgbClr val="D5DBDB"/>
    <a:srgbClr val="FF9900"/>
    <a:srgbClr val="23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1" autoAdjust="0"/>
    <p:restoredTop sz="94870"/>
  </p:normalViewPr>
  <p:slideViewPr>
    <p:cSldViewPr>
      <p:cViewPr>
        <p:scale>
          <a:sx n="200" d="100"/>
          <a:sy n="200" d="100"/>
        </p:scale>
        <p:origin x="3320" y="192"/>
      </p:cViewPr>
      <p:guideLst>
        <p:guide orient="horz" pos="2160"/>
        <p:guide pos="5952"/>
        <p:guide pos="5664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3D1AE-04B2-F147-8122-2A32BD7879DD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C6CBF-D31D-B841-861D-EC168426F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5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C6CBF-D31D-B841-861D-EC168426F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4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6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D3142E2-737D-A245-A43E-D66792DD72C8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096255" y="5501224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7BCE-DF1C-9941-A12E-A31A5F71AD93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9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7125-4423-B043-A078-9D7E1DD2586D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D7861-7FF1-0946-8A82-86A7F99607C6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023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AE77B9-760B-8040-A41E-8B5B73F4B26D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BE89-FE1B-4E4D-90F0-7B3CCBA597B3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6B5-5A5C-8240-98AA-260A2F078626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3CBB-035E-144E-8241-1E6656880D89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DE46FA6-622A-8E43-88F7-F7F06FFECE9A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D19F2F-2BF4-0240-9543-882EF6747C2E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01FDF5-4B64-FC43-946E-5632B56746F2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1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676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9DE7C-57E7-284B-A33E-6D0E02028338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3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2611-D82F-2A4D-A5DE-40ABD14BD6C4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792ED2-53CD-0445-A178-89CFABCF3992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F9AE92-BDA6-334C-B776-595ADBCC7083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2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3A10-8BC2-9248-86DA-BAD08EDEBD3C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37A7-EC66-974C-80B5-3ECED48AFACC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4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879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4736-AEEA-CA4D-A45D-F1E9AE486A50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41395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BC9A-0A84-704A-B666-B8A1940C4579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982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0261-0528-3F49-90E4-ED82054FBC74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1CFF5-8D12-D644-B3DD-B5544FAAACE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1068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BB5261-66CB-0E42-A541-23C79B1094A5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0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B3D859-AEC0-B944-89C8-F47739C34C42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1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E6809A-03B0-CD49-935C-2063D4109BAB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BCD3A-D9BE-A141-AAA4-F8F1B1A5517A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1377F-BA28-3845-97F3-53D98620ADA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3891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385-ECCB-FC4C-92E1-10EA3C46E2BF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04160-7EED-0143-8593-11611B75DB2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35998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D3648-82FD-284A-95D0-A3E9C831AAD9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488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33DB-8297-7947-B830-2F0CD4A12FF0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DBAE7-9BA8-E249-B0B7-8901FF06582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30412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71A5-9DB9-B746-82C9-C84F63FE6CD9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3A29-887F-F94B-9F6C-3B860810E823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E6EE-993B-464E-B476-8FA80F327477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1299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7755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583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7735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7546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B5018-B20C-8F46-977C-3C7AF08A2F0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160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81374-1A4B-634F-BDD7-1DDAC0D29E2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8484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FDEC4-0CB5-6E46-B88B-5BE4FECFA93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9154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57FE8-5400-7C41-BB75-E08DC6FC8B7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7520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8BB98-DB57-6243-8C6E-FEF0FC8E56F8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2995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682E5-3952-4A4A-953C-6B52A00F086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6583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6F419-95CE-824B-8B49-E54037B3A1F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472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DD6E3-6305-6241-8FD1-0A44F9B285E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6512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2E70C-C45C-4E46-9B05-C99C1FF6465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02399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CC861-FA54-3E4C-A730-889402022BF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0688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FA62-6F7D-C245-94EF-CC61AE2D705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49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83338-84FB-5148-8C2F-B3A0CAE3E9D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204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1A797-766E-2044-B9AC-3A309F971FE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204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2B8-64AD-FC43-BDB1-FE09804815CA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9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CE19-CEB2-0246-90AC-7E12528603B1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4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se Case (Exter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076F-B803-F449-AE2C-C6D6F45F0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914" y="836813"/>
            <a:ext cx="5307108" cy="1069975"/>
          </a:xfrm>
        </p:spPr>
        <p:txBody>
          <a:bodyPr anchor="t"/>
          <a:lstStyle>
            <a:lvl1pPr>
              <a:defRPr sz="3200"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Customer or Project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DB42E4-FDF2-734A-8963-8CFF1C2DC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03980" y="473074"/>
            <a:ext cx="5228217" cy="48736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52B88-586A-8842-9060-13A32CEDF6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80914" y="2033191"/>
            <a:ext cx="5307108" cy="331356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7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Use Case &amp; Solution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94954C-6756-7341-A2DB-1F6AC70993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12" y="473075"/>
            <a:ext cx="5307106" cy="36373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FF9901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defRPr>
            </a:lvl1pPr>
          </a:lstStyle>
          <a:p>
            <a:pPr lvl="0"/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05471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BCCE20-DD0D-2040-9412-B97BA2352D8F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951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C71C6-2646-9C46-BBEA-526E344D723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9996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F749D-EC2C-CF4C-B87E-B001F4B40D7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2016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C373E-6D05-E14A-9399-23E5FB999DB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364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57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image" Target="../media/image3.png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10820400" cy="1216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8204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AWS copyright text">
            <a:extLst>
              <a:ext uri="{FF2B5EF4-FFF2-40B4-BE49-F238E27FC236}">
                <a16:creationId xmlns:a16="http://schemas.microsoft.com/office/drawing/2014/main" id="{F49B8274-557F-7642-B09D-244509A45E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0600" y="6345238"/>
            <a:ext cx="403648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sz="933" b="0" i="1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Reviewed for technical accuracy Month Day, 2022</a:t>
            </a:r>
          </a:p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10" name="AWS Reference Architecture text">
            <a:extLst>
              <a:ext uri="{FF2B5EF4-FFF2-40B4-BE49-F238E27FC236}">
                <a16:creationId xmlns:a16="http://schemas.microsoft.com/office/drawing/2014/main" id="{5EF8CEBA-0ED4-8243-9BCD-E9FD95F708AB}"/>
              </a:ext>
            </a:extLst>
          </p:cNvPr>
          <p:cNvSpPr txBox="1"/>
          <p:nvPr userDrawn="1"/>
        </p:nvSpPr>
        <p:spPr>
          <a:xfrm>
            <a:off x="5334000" y="6345238"/>
            <a:ext cx="2895599" cy="320040"/>
          </a:xfrm>
          <a:prstGeom prst="rect">
            <a:avLst/>
          </a:prstGeom>
          <a:noFill/>
        </p:spPr>
        <p:txBody>
          <a:bodyPr wrap="square" rIns="45720" rtlCol="0">
            <a:no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Reference Architecture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CF8A73-2F72-5D48-9C99-24F2173A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08" y="6314768"/>
            <a:ext cx="585391" cy="3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29CE-3041-7140-9BA9-DCB3249F163A}" type="datetime1">
              <a:rPr lang="en-US" smtClean="0"/>
              <a:t>2/23/23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2" y="6253546"/>
            <a:ext cx="764176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A6C23-3079-5A4E-856A-214D2D3A75D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514" y="6253546"/>
            <a:ext cx="137479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59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97" r:id="rId41"/>
    <p:sldLayoutId id="2147483698" r:id="rId42"/>
    <p:sldLayoutId id="2147483699" r:id="rId43"/>
    <p:sldLayoutId id="2147483700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7" r:id="rId51"/>
    <p:sldLayoutId id="2147483708" r:id="rId52"/>
    <p:sldLayoutId id="2147483709" r:id="rId53"/>
    <p:sldLayoutId id="2147483710" r:id="rId54"/>
    <p:sldLayoutId id="2147483711" r:id="rId55"/>
    <p:sldLayoutId id="2147483712" r:id="rId56"/>
    <p:sldLayoutId id="2147483713" r:id="rId5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75652" y="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5C540FF-0010-3C46-844A-7D2C75A3851E}"/>
              </a:ext>
            </a:extLst>
          </p:cNvPr>
          <p:cNvSpPr/>
          <p:nvPr/>
        </p:nvSpPr>
        <p:spPr>
          <a:xfrm>
            <a:off x="1470813" y="1325212"/>
            <a:ext cx="7295017" cy="4815841"/>
          </a:xfrm>
          <a:prstGeom prst="rect">
            <a:avLst/>
          </a:prstGeom>
          <a:noFill/>
          <a:ln w="12700">
            <a:solidFill>
              <a:srgbClr val="14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B2C5B88-76DC-BC48-8620-9681FF0F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715" y="1362449"/>
            <a:ext cx="330200" cy="3302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D9094B7-915B-814D-BEA5-B132C0E6FF26}"/>
              </a:ext>
            </a:extLst>
          </p:cNvPr>
          <p:cNvCxnSpPr>
            <a:cxnSpLocks/>
            <a:stCxn id="40" idx="3"/>
            <a:endCxn id="94" idx="1"/>
          </p:cNvCxnSpPr>
          <p:nvPr/>
        </p:nvCxnSpPr>
        <p:spPr>
          <a:xfrm flipV="1">
            <a:off x="955288" y="4170703"/>
            <a:ext cx="972126" cy="10203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281372" y="1283243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itle text box">
            <a:extLst>
              <a:ext uri="{FF2B5EF4-FFF2-40B4-BE49-F238E27FC236}">
                <a16:creationId xmlns:a16="http://schemas.microsoft.com/office/drawing/2014/main" id="{FB7B5386-D481-0745-9651-3FA89235C81A}"/>
              </a:ext>
            </a:extLst>
          </p:cNvPr>
          <p:cNvSpPr txBox="1"/>
          <p:nvPr/>
        </p:nvSpPr>
        <p:spPr>
          <a:xfrm>
            <a:off x="281372" y="158447"/>
            <a:ext cx="8281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Sample</a:t>
            </a:r>
          </a:p>
        </p:txBody>
      </p:sp>
      <p:sp>
        <p:nvSpPr>
          <p:cNvPr id="46" name="NumBox 6">
            <a:extLst>
              <a:ext uri="{FF2B5EF4-FFF2-40B4-BE49-F238E27FC236}">
                <a16:creationId xmlns:a16="http://schemas.microsoft.com/office/drawing/2014/main" id="{75F938A2-8C1D-F740-8DF5-0F1D9E603E4D}"/>
              </a:ext>
            </a:extLst>
          </p:cNvPr>
          <p:cNvSpPr/>
          <p:nvPr/>
        </p:nvSpPr>
        <p:spPr>
          <a:xfrm>
            <a:off x="9068504" y="518220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73987" y="378112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66829" y="29718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73987" y="186501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79053" y="1236203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79053" y="9712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372600" y="49822"/>
            <a:ext cx="2819400" cy="6355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is used to query, and export historical user interaction data from Google Analytics via Google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BigQuery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This data is used to train the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user recommendation model 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User interacts with a website, or a mobile app that uses Google Tag Manager (GTM) Tags to track user interactions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GTM Tag submits the user interaction event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API Gateway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The user event record is put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Kinesis. 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reads the records from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stream, and submits it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GTM tag gets recommendations for the user.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 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recommends items using the Recommended For You recipe </a:t>
            </a:r>
            <a:endParaRPr lang="en-US" sz="105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Advanced Composite Recipe: User adds items to their cart. A GTM Tag requests for recommended items for cross-sell. 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gets similar items recommendations from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DynamoDB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and re-ranks with a User Personalized Ranking recipe in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including Promotional items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n-US" sz="105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EventBridge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time based event triggers an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which starts 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batch inference to gets similar items. Inference results are stored in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and an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writes them to </a:t>
            </a:r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DynamoDB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for use in the Advanced Composite Recipe. </a:t>
            </a:r>
          </a:p>
        </p:txBody>
      </p:sp>
      <p:pic>
        <p:nvPicPr>
          <p:cNvPr id="33" name="Graphic 15">
            <a:extLst>
              <a:ext uri="{FF2B5EF4-FFF2-40B4-BE49-F238E27FC236}">
                <a16:creationId xmlns:a16="http://schemas.microsoft.com/office/drawing/2014/main" id="{18289BD6-0E76-0C37-9454-C6ADF70F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" y="53710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24">
            <a:extLst>
              <a:ext uri="{FF2B5EF4-FFF2-40B4-BE49-F238E27FC236}">
                <a16:creationId xmlns:a16="http://schemas.microsoft.com/office/drawing/2014/main" id="{9BACD195-D87F-CFB9-031F-6B9BA9E6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3" y="53619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25">
            <a:extLst>
              <a:ext uri="{FF2B5EF4-FFF2-40B4-BE49-F238E27FC236}">
                <a16:creationId xmlns:a16="http://schemas.microsoft.com/office/drawing/2014/main" id="{A61E4C58-A950-6314-F9C8-505F5E674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78" y="5818632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Clients</a:t>
            </a:r>
          </a:p>
        </p:txBody>
      </p:sp>
      <p:pic>
        <p:nvPicPr>
          <p:cNvPr id="40" name="Graphic 24">
            <a:extLst>
              <a:ext uri="{FF2B5EF4-FFF2-40B4-BE49-F238E27FC236}">
                <a16:creationId xmlns:a16="http://schemas.microsoft.com/office/drawing/2014/main" id="{90B72E70-6A77-B272-53CC-CE662B0B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498088" y="3952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25">
            <a:extLst>
              <a:ext uri="{FF2B5EF4-FFF2-40B4-BE49-F238E27FC236}">
                <a16:creationId xmlns:a16="http://schemas.microsoft.com/office/drawing/2014/main" id="{083F0EA3-6FF7-D3CE-AE52-0E0C6A16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62" y="4394607"/>
            <a:ext cx="10731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Website/App with Google Tag Manager</a:t>
            </a:r>
          </a:p>
        </p:txBody>
      </p:sp>
      <p:pic>
        <p:nvPicPr>
          <p:cNvPr id="56" name="Graphic 24">
            <a:extLst>
              <a:ext uri="{FF2B5EF4-FFF2-40B4-BE49-F238E27FC236}">
                <a16:creationId xmlns:a16="http://schemas.microsoft.com/office/drawing/2014/main" id="{7A4F42AC-B948-4AD4-0C50-D8A87C9A6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06" y="2687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9">
            <a:extLst>
              <a:ext uri="{FF2B5EF4-FFF2-40B4-BE49-F238E27FC236}">
                <a16:creationId xmlns:a16="http://schemas.microsoft.com/office/drawing/2014/main" id="{071FF61D-A2E0-1F65-849C-D3B5374B3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118081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Kinesis</a:t>
            </a:r>
          </a:p>
        </p:txBody>
      </p:sp>
      <p:pic>
        <p:nvPicPr>
          <p:cNvPr id="64" name="Graphic 10">
            <a:extLst>
              <a:ext uri="{FF2B5EF4-FFF2-40B4-BE49-F238E27FC236}">
                <a16:creationId xmlns:a16="http://schemas.microsoft.com/office/drawing/2014/main" id="{7130C489-2DDA-0C02-16BE-39A47373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8" y="26905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20">
            <a:extLst>
              <a:ext uri="{FF2B5EF4-FFF2-40B4-BE49-F238E27FC236}">
                <a16:creationId xmlns:a16="http://schemas.microsoft.com/office/drawing/2014/main" id="{CB748A9A-0AE4-90F4-66E6-6E34B822B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8850" y="3118081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68" name="Graphic 6">
            <a:extLst>
              <a:ext uri="{FF2B5EF4-FFF2-40B4-BE49-F238E27FC236}">
                <a16:creationId xmlns:a16="http://schemas.microsoft.com/office/drawing/2014/main" id="{F7488C5B-3434-D8E9-8B88-BB189332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57" y="26870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9">
            <a:extLst>
              <a:ext uri="{FF2B5EF4-FFF2-40B4-BE49-F238E27FC236}">
                <a16:creationId xmlns:a16="http://schemas.microsoft.com/office/drawing/2014/main" id="{32308E13-E5FF-8C88-F813-F580354A4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672" y="3118080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pic>
        <p:nvPicPr>
          <p:cNvPr id="70" name="Graphic 10">
            <a:extLst>
              <a:ext uri="{FF2B5EF4-FFF2-40B4-BE49-F238E27FC236}">
                <a16:creationId xmlns:a16="http://schemas.microsoft.com/office/drawing/2014/main" id="{99D800A0-7A62-547B-814E-9AA676ED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06" y="513452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20">
            <a:extLst>
              <a:ext uri="{FF2B5EF4-FFF2-40B4-BE49-F238E27FC236}">
                <a16:creationId xmlns:a16="http://schemas.microsoft.com/office/drawing/2014/main" id="{E5036307-2E02-50D3-4EC7-78101068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9567" y="5544979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72" name="Graphic 23">
            <a:extLst>
              <a:ext uri="{FF2B5EF4-FFF2-40B4-BE49-F238E27FC236}">
                <a16:creationId xmlns:a16="http://schemas.microsoft.com/office/drawing/2014/main" id="{25D78801-14AF-BA3B-4581-E6ED0A8B3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52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12">
            <a:extLst>
              <a:ext uri="{FF2B5EF4-FFF2-40B4-BE49-F238E27FC236}">
                <a16:creationId xmlns:a16="http://schemas.microsoft.com/office/drawing/2014/main" id="{FD8C3197-3173-8ABE-B253-06DDE0630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1227" y="5182206"/>
            <a:ext cx="22796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DynamoDB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DD2D487-4D73-99FD-7365-CDBC363C30F9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>
            <a:off x="3746906" y="2915695"/>
            <a:ext cx="657282" cy="342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604698B-0F6A-0F4D-DB0C-8ACE2FE1A957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 flipV="1">
            <a:off x="4861388" y="2915695"/>
            <a:ext cx="643169" cy="342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6">
            <a:extLst>
              <a:ext uri="{FF2B5EF4-FFF2-40B4-BE49-F238E27FC236}">
                <a16:creationId xmlns:a16="http://schemas.microsoft.com/office/drawing/2014/main" id="{FBC4CBE8-83E4-972B-B361-B839A9645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452" y="55072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9">
            <a:extLst>
              <a:ext uri="{FF2B5EF4-FFF2-40B4-BE49-F238E27FC236}">
                <a16:creationId xmlns:a16="http://schemas.microsoft.com/office/drawing/2014/main" id="{FE366E85-922C-83B1-2D20-5B64020B8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646" y="5925979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83C5E94-C4EB-AF1A-744C-25994B56C9B1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728637" y="4948605"/>
            <a:ext cx="0" cy="413385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E1BCB475-387C-58BA-749A-DCBBB3239A2E}"/>
              </a:ext>
            </a:extLst>
          </p:cNvPr>
          <p:cNvCxnSpPr>
            <a:cxnSpLocks/>
            <a:stCxn id="94" idx="3"/>
            <a:endCxn id="56" idx="1"/>
          </p:cNvCxnSpPr>
          <p:nvPr/>
        </p:nvCxnSpPr>
        <p:spPr>
          <a:xfrm flipV="1">
            <a:off x="2384614" y="2915695"/>
            <a:ext cx="905092" cy="1255008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NumBox 1">
            <a:extLst>
              <a:ext uri="{FF2B5EF4-FFF2-40B4-BE49-F238E27FC236}">
                <a16:creationId xmlns:a16="http://schemas.microsoft.com/office/drawing/2014/main" id="{5AB1027E-4A51-127D-CBCD-AA99153F1E04}"/>
              </a:ext>
            </a:extLst>
          </p:cNvPr>
          <p:cNvSpPr/>
          <p:nvPr/>
        </p:nvSpPr>
        <p:spPr>
          <a:xfrm>
            <a:off x="1177568" y="3844062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04" name="NumBox 2">
            <a:extLst>
              <a:ext uri="{FF2B5EF4-FFF2-40B4-BE49-F238E27FC236}">
                <a16:creationId xmlns:a16="http://schemas.microsoft.com/office/drawing/2014/main" id="{58358E5B-A48A-AB11-99EA-B5D35B34E0DB}"/>
              </a:ext>
            </a:extLst>
          </p:cNvPr>
          <p:cNvSpPr/>
          <p:nvPr/>
        </p:nvSpPr>
        <p:spPr>
          <a:xfrm>
            <a:off x="2886836" y="25908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108" name="NumBox 6">
            <a:extLst>
              <a:ext uri="{FF2B5EF4-FFF2-40B4-BE49-F238E27FC236}">
                <a16:creationId xmlns:a16="http://schemas.microsoft.com/office/drawing/2014/main" id="{FEEF744C-1C8E-22B1-70CB-07C40B679BA7}"/>
              </a:ext>
            </a:extLst>
          </p:cNvPr>
          <p:cNvSpPr/>
          <p:nvPr/>
        </p:nvSpPr>
        <p:spPr>
          <a:xfrm>
            <a:off x="2895600" y="5074263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109" name="NumBox 7">
            <a:extLst>
              <a:ext uri="{FF2B5EF4-FFF2-40B4-BE49-F238E27FC236}">
                <a16:creationId xmlns:a16="http://schemas.microsoft.com/office/drawing/2014/main" id="{40A44FC3-2811-384A-17CF-C6E2B775E23C}"/>
              </a:ext>
            </a:extLst>
          </p:cNvPr>
          <p:cNvSpPr/>
          <p:nvPr/>
        </p:nvSpPr>
        <p:spPr>
          <a:xfrm>
            <a:off x="7680764" y="538682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7039557-0D08-7DD6-C169-406E8192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452" b="90323" l="0" r="91379">
                        <a14:foregroundMark x1="43103" y1="96774" x2="43103" y2="96774"/>
                        <a14:foregroundMark x1="89655" y1="56452" x2="89655" y2="56452"/>
                        <a14:foregroundMark x1="44828" y1="8065" x2="44828" y2="8065"/>
                        <a14:foregroundMark x1="0" y1="54839" x2="0" y2="54839"/>
                        <a14:foregroundMark x1="93103" y1="56452" x2="93103" y2="56452"/>
                        <a14:foregroundMark x1="44828" y1="6452" x2="44828" y2="6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56" y="4189192"/>
            <a:ext cx="256032" cy="27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F8B9072C-F98E-57F7-969A-6ED95BEAB5BB}"/>
              </a:ext>
            </a:extLst>
          </p:cNvPr>
          <p:cNvCxnSpPr>
            <a:cxnSpLocks/>
            <a:stCxn id="94" idx="3"/>
            <a:endCxn id="70" idx="1"/>
          </p:cNvCxnSpPr>
          <p:nvPr/>
        </p:nvCxnSpPr>
        <p:spPr>
          <a:xfrm>
            <a:off x="2384614" y="4170703"/>
            <a:ext cx="905092" cy="1192426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Graphic 17">
            <a:extLst>
              <a:ext uri="{FF2B5EF4-FFF2-40B4-BE49-F238E27FC236}">
                <a16:creationId xmlns:a16="http://schemas.microsoft.com/office/drawing/2014/main" id="{DAEB25F4-F618-C3E6-3A7B-C9A05D21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/>
          <a:stretch/>
        </p:blipFill>
        <p:spPr bwMode="auto">
          <a:xfrm>
            <a:off x="1927414" y="39421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20">
            <a:extLst>
              <a:ext uri="{FF2B5EF4-FFF2-40B4-BE49-F238E27FC236}">
                <a16:creationId xmlns:a16="http://schemas.microsoft.com/office/drawing/2014/main" id="{6A6E2A2E-7C64-6264-5732-CA8748F8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06075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API Gateway</a:t>
            </a:r>
          </a:p>
        </p:txBody>
      </p:sp>
      <p:pic>
        <p:nvPicPr>
          <p:cNvPr id="100" name="Graphic 6">
            <a:extLst>
              <a:ext uri="{FF2B5EF4-FFF2-40B4-BE49-F238E27FC236}">
                <a16:creationId xmlns:a16="http://schemas.microsoft.com/office/drawing/2014/main" id="{1BE13BD0-84FB-B525-C837-2CA206C8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83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1B659432-ED22-0161-834E-72E597BD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44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" name="TextBox 9">
            <a:extLst>
              <a:ext uri="{FF2B5EF4-FFF2-40B4-BE49-F238E27FC236}">
                <a16:creationId xmlns:a16="http://schemas.microsoft.com/office/drawing/2014/main" id="{19F455B3-6250-BFCD-ED9D-5CBE41AAC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182206"/>
            <a:ext cx="2239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</p:txBody>
      </p:sp>
      <p:pic>
        <p:nvPicPr>
          <p:cNvPr id="124" name="Graphic 10">
            <a:extLst>
              <a:ext uri="{FF2B5EF4-FFF2-40B4-BE49-F238E27FC236}">
                <a16:creationId xmlns:a16="http://schemas.microsoft.com/office/drawing/2014/main" id="{090E3BC1-ED29-A21C-E2EF-7E1DBBA6A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97" y="478790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" name="Graphic 10">
            <a:extLst>
              <a:ext uri="{FF2B5EF4-FFF2-40B4-BE49-F238E27FC236}">
                <a16:creationId xmlns:a16="http://schemas.microsoft.com/office/drawing/2014/main" id="{99DB6466-53A2-9CD5-1CFB-6A3AA65EB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37" y="55072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E59927B-7D74-082A-243B-B436E07015CD}"/>
              </a:ext>
            </a:extLst>
          </p:cNvPr>
          <p:cNvCxnSpPr>
            <a:cxnSpLocks/>
            <a:stCxn id="124" idx="1"/>
            <a:endCxn id="72" idx="3"/>
          </p:cNvCxnSpPr>
          <p:nvPr/>
        </p:nvCxnSpPr>
        <p:spPr>
          <a:xfrm flipH="1">
            <a:off x="5179652" y="5016507"/>
            <a:ext cx="58694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22B9D91-A80D-D6CB-9278-5C7AD2C0F45C}"/>
              </a:ext>
            </a:extLst>
          </p:cNvPr>
          <p:cNvCxnSpPr>
            <a:cxnSpLocks/>
            <a:stCxn id="103" idx="1"/>
            <a:endCxn id="124" idx="3"/>
          </p:cNvCxnSpPr>
          <p:nvPr/>
        </p:nvCxnSpPr>
        <p:spPr>
          <a:xfrm flipH="1">
            <a:off x="6223797" y="5016507"/>
            <a:ext cx="609047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58EDD03-0D4D-A578-13BF-D03CFB534C90}"/>
              </a:ext>
            </a:extLst>
          </p:cNvPr>
          <p:cNvCxnSpPr>
            <a:cxnSpLocks/>
            <a:stCxn id="100" idx="1"/>
            <a:endCxn id="103" idx="3"/>
          </p:cNvCxnSpPr>
          <p:nvPr/>
        </p:nvCxnSpPr>
        <p:spPr>
          <a:xfrm flipH="1">
            <a:off x="7290044" y="5016507"/>
            <a:ext cx="677439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29008ED-60D7-970B-D68F-BF8CCA1E64B5}"/>
              </a:ext>
            </a:extLst>
          </p:cNvPr>
          <p:cNvCxnSpPr>
            <a:cxnSpLocks/>
          </p:cNvCxnSpPr>
          <p:nvPr/>
        </p:nvCxnSpPr>
        <p:spPr>
          <a:xfrm flipH="1" flipV="1">
            <a:off x="8192018" y="5349846"/>
            <a:ext cx="0" cy="13716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Graphic 30">
            <a:extLst>
              <a:ext uri="{FF2B5EF4-FFF2-40B4-BE49-F238E27FC236}">
                <a16:creationId xmlns:a16="http://schemas.microsoft.com/office/drawing/2014/main" id="{6B135AA0-1C40-F197-F6C0-0C703C15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02" y="55051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856A8F3-D919-2593-46C8-F440E2BE1642}"/>
              </a:ext>
            </a:extLst>
          </p:cNvPr>
          <p:cNvCxnSpPr>
            <a:cxnSpLocks/>
            <a:stCxn id="135" idx="3"/>
            <a:endCxn id="128" idx="1"/>
          </p:cNvCxnSpPr>
          <p:nvPr/>
        </p:nvCxnSpPr>
        <p:spPr>
          <a:xfrm>
            <a:off x="7678602" y="5733712"/>
            <a:ext cx="289135" cy="211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20">
            <a:extLst>
              <a:ext uri="{FF2B5EF4-FFF2-40B4-BE49-F238E27FC236}">
                <a16:creationId xmlns:a16="http://schemas.microsoft.com/office/drawing/2014/main" id="{7710CF35-97B2-F110-1C2F-BF7902DCC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182206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139" name="TextBox 20">
            <a:extLst>
              <a:ext uri="{FF2B5EF4-FFF2-40B4-BE49-F238E27FC236}">
                <a16:creationId xmlns:a16="http://schemas.microsoft.com/office/drawing/2014/main" id="{4D7E40C4-F442-FC94-32B4-C5A5C351A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5182206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5EC72DD2-4F70-F8D6-8A2E-0D48FA9576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1" y="1763423"/>
            <a:ext cx="457200" cy="457200"/>
          </a:xfrm>
          <a:prstGeom prst="rect">
            <a:avLst/>
          </a:prstGeom>
        </p:spPr>
      </p:pic>
      <p:sp>
        <p:nvSpPr>
          <p:cNvPr id="140" name="TextBox 25">
            <a:extLst>
              <a:ext uri="{FF2B5EF4-FFF2-40B4-BE49-F238E27FC236}">
                <a16:creationId xmlns:a16="http://schemas.microsoft.com/office/drawing/2014/main" id="{BF53B07E-6D5A-9725-CFE1-16D401670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52" y="2190390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Google </a:t>
            </a:r>
            <a:r>
              <a:rPr lang="en-US" altLang="en-US" sz="1000" dirty="0" err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BigQuery</a:t>
            </a:r>
            <a:endParaRPr lang="en-US" altLang="en-US" sz="1000" dirty="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41" name="Graphic 6">
            <a:extLst>
              <a:ext uri="{FF2B5EF4-FFF2-40B4-BE49-F238E27FC236}">
                <a16:creationId xmlns:a16="http://schemas.microsoft.com/office/drawing/2014/main" id="{554E7299-EBA9-47FD-5C99-0ED5E4161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97202" y="1757496"/>
            <a:ext cx="44970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" name="TextBox 10">
            <a:extLst>
              <a:ext uri="{FF2B5EF4-FFF2-40B4-BE49-F238E27FC236}">
                <a16:creationId xmlns:a16="http://schemas.microsoft.com/office/drawing/2014/main" id="{F5A442F6-767D-4E95-847C-C677FA09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176790"/>
            <a:ext cx="226853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Athena</a:t>
            </a:r>
          </a:p>
        </p:txBody>
      </p:sp>
      <p:pic>
        <p:nvPicPr>
          <p:cNvPr id="143" name="Graphic 6">
            <a:extLst>
              <a:ext uri="{FF2B5EF4-FFF2-40B4-BE49-F238E27FC236}">
                <a16:creationId xmlns:a16="http://schemas.microsoft.com/office/drawing/2014/main" id="{03E25D7C-28CD-07D5-76CD-7A1118F7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14" y="17574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" name="TextBox 9">
            <a:extLst>
              <a:ext uri="{FF2B5EF4-FFF2-40B4-BE49-F238E27FC236}">
                <a16:creationId xmlns:a16="http://schemas.microsoft.com/office/drawing/2014/main" id="{B2B35827-8B5F-5013-C8F6-13EC4521E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868" y="2176461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pic>
        <p:nvPicPr>
          <p:cNvPr id="145" name="Graphic 8">
            <a:extLst>
              <a:ext uri="{FF2B5EF4-FFF2-40B4-BE49-F238E27FC236}">
                <a16:creationId xmlns:a16="http://schemas.microsoft.com/office/drawing/2014/main" id="{E37678CA-FB44-B0A1-21CA-2BFDE8BF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45" y="17574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TextBox 9">
            <a:extLst>
              <a:ext uri="{FF2B5EF4-FFF2-40B4-BE49-F238E27FC236}">
                <a16:creationId xmlns:a16="http://schemas.microsoft.com/office/drawing/2014/main" id="{554E145C-DFD6-A22D-B98D-E9E6CDA37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059" y="2176461"/>
            <a:ext cx="22399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S3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ADE8866-CD5D-576C-FB48-4EDF6678C32C}"/>
              </a:ext>
            </a:extLst>
          </p:cNvPr>
          <p:cNvCxnSpPr>
            <a:cxnSpLocks/>
            <a:stCxn id="110" idx="3"/>
            <a:endCxn id="141" idx="1"/>
          </p:cNvCxnSpPr>
          <p:nvPr/>
        </p:nvCxnSpPr>
        <p:spPr>
          <a:xfrm flipV="1">
            <a:off x="974641" y="1986096"/>
            <a:ext cx="2322561" cy="592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D61FEC3-929C-7AEC-6161-766585EF0F67}"/>
              </a:ext>
            </a:extLst>
          </p:cNvPr>
          <p:cNvCxnSpPr>
            <a:cxnSpLocks/>
            <a:stCxn id="170" idx="3"/>
            <a:endCxn id="145" idx="1"/>
          </p:cNvCxnSpPr>
          <p:nvPr/>
        </p:nvCxnSpPr>
        <p:spPr>
          <a:xfrm>
            <a:off x="4854932" y="1986096"/>
            <a:ext cx="658313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54E8B8A-0C37-A6AF-5556-27A20BFB2EB7}"/>
              </a:ext>
            </a:extLst>
          </p:cNvPr>
          <p:cNvCxnSpPr>
            <a:cxnSpLocks/>
            <a:stCxn id="145" idx="3"/>
            <a:endCxn id="143" idx="1"/>
          </p:cNvCxnSpPr>
          <p:nvPr/>
        </p:nvCxnSpPr>
        <p:spPr>
          <a:xfrm>
            <a:off x="5970445" y="1986096"/>
            <a:ext cx="643169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NumBox 8">
            <a:extLst>
              <a:ext uri="{FF2B5EF4-FFF2-40B4-BE49-F238E27FC236}">
                <a16:creationId xmlns:a16="http://schemas.microsoft.com/office/drawing/2014/main" id="{3EC49A57-EDC0-1FB3-0FEA-ACAF551554AF}"/>
              </a:ext>
            </a:extLst>
          </p:cNvPr>
          <p:cNvSpPr/>
          <p:nvPr/>
        </p:nvSpPr>
        <p:spPr>
          <a:xfrm>
            <a:off x="2907042" y="166743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151" name="TextBox 25">
            <a:extLst>
              <a:ext uri="{FF2B5EF4-FFF2-40B4-BE49-F238E27FC236}">
                <a16:creationId xmlns:a16="http://schemas.microsoft.com/office/drawing/2014/main" id="{C85434FC-BF22-2B34-E8E0-AA76AAF7F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27" y="3233134"/>
            <a:ext cx="10731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Google Analytics</a:t>
            </a:r>
          </a:p>
        </p:txBody>
      </p:sp>
      <p:pic>
        <p:nvPicPr>
          <p:cNvPr id="152" name="Picture 6" descr="vertical analytics logo">
            <a:extLst>
              <a:ext uri="{FF2B5EF4-FFF2-40B4-BE49-F238E27FC236}">
                <a16:creationId xmlns:a16="http://schemas.microsoft.com/office/drawing/2014/main" id="{50C8922E-FEDA-FE2D-7137-5DDBD3BBD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9" t="1984" r="40972" b="52124"/>
          <a:stretch/>
        </p:blipFill>
        <p:spPr bwMode="auto">
          <a:xfrm>
            <a:off x="462218" y="2775957"/>
            <a:ext cx="429768" cy="45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ADA5772-8368-3A67-17BF-736970800050}"/>
              </a:ext>
            </a:extLst>
          </p:cNvPr>
          <p:cNvCxnSpPr>
            <a:cxnSpLocks/>
          </p:cNvCxnSpPr>
          <p:nvPr/>
        </p:nvCxnSpPr>
        <p:spPr>
          <a:xfrm flipV="1">
            <a:off x="685800" y="3596640"/>
            <a:ext cx="0" cy="3474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45FB547-2ED5-FFC1-50F9-E3173D120063}"/>
              </a:ext>
            </a:extLst>
          </p:cNvPr>
          <p:cNvCxnSpPr>
            <a:cxnSpLocks/>
          </p:cNvCxnSpPr>
          <p:nvPr/>
        </p:nvCxnSpPr>
        <p:spPr>
          <a:xfrm flipV="1">
            <a:off x="685800" y="2569464"/>
            <a:ext cx="0" cy="347472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25">
            <a:extLst>
              <a:ext uri="{FF2B5EF4-FFF2-40B4-BE49-F238E27FC236}">
                <a16:creationId xmlns:a16="http://schemas.microsoft.com/office/drawing/2014/main" id="{D08C56B5-2D77-4BF2-A8F8-4078279ED561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016504"/>
            <a:ext cx="985801" cy="705233"/>
            <a:chOff x="2674471" y="1356117"/>
            <a:chExt cx="1488360" cy="707461"/>
          </a:xfrm>
        </p:grpSpPr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7D9E7C3E-F527-35BD-EF0B-96B68D197BBA}"/>
                </a:ext>
              </a:extLst>
            </p:cNvPr>
            <p:cNvSpPr/>
            <p:nvPr/>
          </p:nvSpPr>
          <p:spPr>
            <a:xfrm rot="10800000">
              <a:off x="3247894" y="1356117"/>
              <a:ext cx="914937" cy="707461"/>
            </a:xfrm>
            <a:custGeom>
              <a:avLst/>
              <a:gdLst>
                <a:gd name="connsiteX0" fmla="*/ 0 w 622300"/>
                <a:gd name="connsiteY0" fmla="*/ 0 h 1574800"/>
                <a:gd name="connsiteX1" fmla="*/ 622300 w 622300"/>
                <a:gd name="connsiteY1" fmla="*/ 0 h 1574800"/>
                <a:gd name="connsiteX2" fmla="*/ 622300 w 622300"/>
                <a:gd name="connsiteY2" fmla="*/ 1574800 h 1574800"/>
                <a:gd name="connsiteX3" fmla="*/ 482600 w 622300"/>
                <a:gd name="connsiteY3" fmla="*/ 1574800 h 1574800"/>
                <a:gd name="connsiteX4" fmla="*/ 0 w 622300"/>
                <a:gd name="connsiteY4" fmla="*/ 157480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300" h="1574800">
                  <a:moveTo>
                    <a:pt x="0" y="0"/>
                  </a:moveTo>
                  <a:lnTo>
                    <a:pt x="622300" y="0"/>
                  </a:lnTo>
                  <a:lnTo>
                    <a:pt x="622300" y="1574800"/>
                  </a:lnTo>
                  <a:lnTo>
                    <a:pt x="482600" y="1574800"/>
                  </a:lnTo>
                  <a:lnTo>
                    <a:pt x="0" y="157480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headEnd type="arrow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D196B78-4E30-5C62-8D05-07A8C150FA67}"/>
                </a:ext>
              </a:extLst>
            </p:cNvPr>
            <p:cNvCxnSpPr>
              <a:cxnSpLocks/>
            </p:cNvCxnSpPr>
            <p:nvPr/>
          </p:nvCxnSpPr>
          <p:spPr>
            <a:xfrm>
              <a:off x="2674471" y="1710853"/>
              <a:ext cx="573423" cy="0"/>
            </a:xfrm>
            <a:prstGeom prst="straightConnector1">
              <a:avLst/>
            </a:prstGeom>
            <a:ln w="1270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Box 20">
            <a:extLst>
              <a:ext uri="{FF2B5EF4-FFF2-40B4-BE49-F238E27FC236}">
                <a16:creationId xmlns:a16="http://schemas.microsoft.com/office/drawing/2014/main" id="{4B0F834C-E739-5923-826B-A0809BEA9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938" y="5925979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D3C6630-0B6A-B2E0-F36E-53E5E443AF2E}"/>
              </a:ext>
            </a:extLst>
          </p:cNvPr>
          <p:cNvSpPr/>
          <p:nvPr/>
        </p:nvSpPr>
        <p:spPr>
          <a:xfrm>
            <a:off x="3087339" y="4462881"/>
            <a:ext cx="5738232" cy="1678172"/>
          </a:xfrm>
          <a:prstGeom prst="rect">
            <a:avLst/>
          </a:prstGeom>
          <a:noFill/>
          <a:ln w="12700">
            <a:solidFill>
              <a:srgbClr val="5A6B8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rgbClr val="5A6B8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Advanced Composite Recipe</a:t>
            </a:r>
          </a:p>
        </p:txBody>
      </p:sp>
      <p:pic>
        <p:nvPicPr>
          <p:cNvPr id="163" name="Graphic 10">
            <a:extLst>
              <a:ext uri="{FF2B5EF4-FFF2-40B4-BE49-F238E27FC236}">
                <a16:creationId xmlns:a16="http://schemas.microsoft.com/office/drawing/2014/main" id="{E8FC4549-43D7-A7ED-D09C-33450EBB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706" y="36229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TextBox 20">
            <a:extLst>
              <a:ext uri="{FF2B5EF4-FFF2-40B4-BE49-F238E27FC236}">
                <a16:creationId xmlns:a16="http://schemas.microsoft.com/office/drawing/2014/main" id="{39A74A90-416A-CD1B-C369-6B694439A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490" y="4069122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pic>
        <p:nvPicPr>
          <p:cNvPr id="165" name="Graphic 6">
            <a:extLst>
              <a:ext uri="{FF2B5EF4-FFF2-40B4-BE49-F238E27FC236}">
                <a16:creationId xmlns:a16="http://schemas.microsoft.com/office/drawing/2014/main" id="{376A501F-6C72-4B78-1538-EEB58A2D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88" y="36229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TextBox 9">
            <a:extLst>
              <a:ext uri="{FF2B5EF4-FFF2-40B4-BE49-F238E27FC236}">
                <a16:creationId xmlns:a16="http://schemas.microsoft.com/office/drawing/2014/main" id="{E0C68987-44CC-714F-BDB1-9F005057F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853" y="4060290"/>
            <a:ext cx="22431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Personalize</a:t>
            </a:r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814E2F8-C7F2-9CFA-A47F-CF4DF27963B6}"/>
              </a:ext>
            </a:extLst>
          </p:cNvPr>
          <p:cNvCxnSpPr>
            <a:cxnSpLocks/>
            <a:stCxn id="163" idx="3"/>
            <a:endCxn id="165" idx="1"/>
          </p:cNvCxnSpPr>
          <p:nvPr/>
        </p:nvCxnSpPr>
        <p:spPr>
          <a:xfrm>
            <a:off x="3746906" y="3851534"/>
            <a:ext cx="657282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NumBox 8">
            <a:extLst>
              <a:ext uri="{FF2B5EF4-FFF2-40B4-BE49-F238E27FC236}">
                <a16:creationId xmlns:a16="http://schemas.microsoft.com/office/drawing/2014/main" id="{96B039DA-5A05-3CEA-8986-05AC1CACBA82}"/>
              </a:ext>
            </a:extLst>
          </p:cNvPr>
          <p:cNvSpPr/>
          <p:nvPr/>
        </p:nvSpPr>
        <p:spPr>
          <a:xfrm>
            <a:off x="2902100" y="352077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0EEFDFBF-07B4-961B-FE37-0733D79797E9}"/>
              </a:ext>
            </a:extLst>
          </p:cNvPr>
          <p:cNvCxnSpPr>
            <a:cxnSpLocks/>
            <a:stCxn id="94" idx="3"/>
            <a:endCxn id="163" idx="1"/>
          </p:cNvCxnSpPr>
          <p:nvPr/>
        </p:nvCxnSpPr>
        <p:spPr>
          <a:xfrm flipV="1">
            <a:off x="2384614" y="3851534"/>
            <a:ext cx="905092" cy="319169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phic 10">
            <a:extLst>
              <a:ext uri="{FF2B5EF4-FFF2-40B4-BE49-F238E27FC236}">
                <a16:creationId xmlns:a16="http://schemas.microsoft.com/office/drawing/2014/main" id="{DC0783BD-89B2-CABD-4C3A-7894AEA73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32" y="17574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" name="TextBox 20">
            <a:extLst>
              <a:ext uri="{FF2B5EF4-FFF2-40B4-BE49-F238E27FC236}">
                <a16:creationId xmlns:a16="http://schemas.microsoft.com/office/drawing/2014/main" id="{3E7B9870-BDD7-0833-3A82-6047C3BAD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94" y="2185061"/>
            <a:ext cx="22923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Lambda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0E49256-59CF-2459-DDC7-6D9EF48E674C}"/>
              </a:ext>
            </a:extLst>
          </p:cNvPr>
          <p:cNvCxnSpPr>
            <a:cxnSpLocks/>
            <a:stCxn id="141" idx="3"/>
            <a:endCxn id="170" idx="1"/>
          </p:cNvCxnSpPr>
          <p:nvPr/>
        </p:nvCxnSpPr>
        <p:spPr>
          <a:xfrm>
            <a:off x="3746906" y="1986096"/>
            <a:ext cx="650826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02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64546" y="635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353208" y="744685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itle text box">
            <a:extLst>
              <a:ext uri="{FF2B5EF4-FFF2-40B4-BE49-F238E27FC236}">
                <a16:creationId xmlns:a16="http://schemas.microsoft.com/office/drawing/2014/main" id="{FB7B5386-D481-0745-9651-3FA89235C81A}"/>
              </a:ext>
            </a:extLst>
          </p:cNvPr>
          <p:cNvSpPr txBox="1"/>
          <p:nvPr/>
        </p:nvSpPr>
        <p:spPr>
          <a:xfrm>
            <a:off x="281372" y="158447"/>
            <a:ext cx="828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1D1C1D"/>
                </a:solidFill>
                <a:effectLst/>
                <a:latin typeface="Slack-Lato"/>
              </a:rPr>
              <a:t>Guidance for DevOps for Redshift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39645" y="313536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39645" y="2334299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39645" y="1564214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73987" y="731985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82442" y="13723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365216" y="65075"/>
            <a:ext cx="2819400" cy="616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developer adds/modifies DDL/DML scripts in configuration files and commits them into GitHub for deployment.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GitHub uses a webhook to start the build process on Jenkins. Declarative pipeline job in Jenkins is kicked to start the build process.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builds a docker container image using the configuration specified in the docker file. Once an image is built Jenkins job pushes the image to docker hub. 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Jenkins job pulls the latest docker hub image and creates a new container, executes the DDL/DML scripts specified in the configuration file.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docker container with latest image is executed to deploy the changes in multiple environments. Logs, test results in the docker container are saved to mapped ec2 directory.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executed in docker container checkpoints each executed step from config files and saves it in s3 bucket. In event of container restart, last saved checkpoint is used for execution. 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BD0A0E-93B2-AF31-CDCF-30D6DBC3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7" y="3397052"/>
            <a:ext cx="435421" cy="46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C35D992-2F0A-9303-6CEB-791C87A2F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13435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7405B92-F0BA-DB29-6DE9-8680B557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95" y="3989027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07483-4712-2AB2-8220-7CD4D6BE9179}"/>
              </a:ext>
            </a:extLst>
          </p:cNvPr>
          <p:cNvCxnSpPr/>
          <p:nvPr/>
        </p:nvCxnSpPr>
        <p:spPr>
          <a:xfrm>
            <a:off x="-2527990" y="3214815"/>
            <a:ext cx="508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Jenkins">
            <a:extLst>
              <a:ext uri="{FF2B5EF4-FFF2-40B4-BE49-F238E27FC236}">
                <a16:creationId xmlns:a16="http://schemas.microsoft.com/office/drawing/2014/main" id="{8B307F07-D2C1-DBCB-EE02-2ECC4BCEF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24" y="3302540"/>
            <a:ext cx="1299421" cy="6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5">
            <a:extLst>
              <a:ext uri="{FF2B5EF4-FFF2-40B4-BE49-F238E27FC236}">
                <a16:creationId xmlns:a16="http://schemas.microsoft.com/office/drawing/2014/main" id="{AA70D589-9CD6-9FE6-2814-40DB26908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22" y="3818974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</a:t>
            </a: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33829481-3C5C-EFF6-3C3D-F47A8A5A7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950" y="3818974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51E5A92D-0BB7-C016-9A9D-1B0D0053A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145" y="4554379"/>
            <a:ext cx="10731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Host</a:t>
            </a:r>
          </a:p>
        </p:txBody>
      </p:sp>
      <p:pic>
        <p:nvPicPr>
          <p:cNvPr id="3088" name="Picture 16" descr="New OpenNebula 5.12 Beta with Docker Hub Integration - OpenNebula – Open  Source Cloud &amp; Edge Computing Platform">
            <a:extLst>
              <a:ext uri="{FF2B5EF4-FFF2-40B4-BE49-F238E27FC236}">
                <a16:creationId xmlns:a16="http://schemas.microsoft.com/office/drawing/2014/main" id="{A23AFFA3-8E8E-C92A-4013-83ED12DE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837" y="1651216"/>
            <a:ext cx="1849893" cy="45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17D94348-EA93-AB34-1FB7-FA429372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61" y="4052512"/>
            <a:ext cx="769420" cy="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479959C-8382-E107-21DC-2BDEAB1754AB}"/>
              </a:ext>
            </a:extLst>
          </p:cNvPr>
          <p:cNvGrpSpPr/>
          <p:nvPr/>
        </p:nvGrpSpPr>
        <p:grpSpPr>
          <a:xfrm>
            <a:off x="5448132" y="3984287"/>
            <a:ext cx="2910365" cy="1044913"/>
            <a:chOff x="5448132" y="3754610"/>
            <a:chExt cx="2910365" cy="10449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479A6-AE8C-D303-A731-2308A185D477}"/>
                </a:ext>
              </a:extLst>
            </p:cNvPr>
            <p:cNvSpPr/>
            <p:nvPr/>
          </p:nvSpPr>
          <p:spPr>
            <a:xfrm>
              <a:off x="5448132" y="3754610"/>
              <a:ext cx="2910365" cy="1044913"/>
            </a:xfrm>
            <a:prstGeom prst="rect">
              <a:avLst/>
            </a:prstGeom>
            <a:noFill/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773767BD-4D98-A885-DF3D-68AE2CD96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810000"/>
              <a:ext cx="842835" cy="842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B0A430FE-BBE8-BBBF-E87F-7B7051F226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932" y="4524604"/>
              <a:ext cx="12495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Amazon Redshift</a:t>
              </a:r>
            </a:p>
          </p:txBody>
        </p:sp>
        <p:pic>
          <p:nvPicPr>
            <p:cNvPr id="3100" name="Picture 28">
              <a:extLst>
                <a:ext uri="{FF2B5EF4-FFF2-40B4-BE49-F238E27FC236}">
                  <a16:creationId xmlns:a16="http://schemas.microsoft.com/office/drawing/2014/main" id="{79A5BACC-489E-402D-6717-35266E23B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966" y="3867443"/>
              <a:ext cx="824195" cy="824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6C3B84B3-3251-9AE0-1DDF-5A89E9353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0346" y="3959103"/>
              <a:ext cx="77393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 Docker Container</a:t>
              </a:r>
            </a:p>
          </p:txBody>
        </p: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495B34E5-2EB9-8942-9F85-BC088A65B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739" y="3765783"/>
              <a:ext cx="10731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TST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C69213-78F4-8F91-735F-DA8EAB570C61}"/>
                </a:ext>
              </a:extLst>
            </p:cNvPr>
            <p:cNvCxnSpPr>
              <a:stCxn id="15" idx="3"/>
              <a:endCxn id="3090" idx="1"/>
            </p:cNvCxnSpPr>
            <p:nvPr/>
          </p:nvCxnSpPr>
          <p:spPr>
            <a:xfrm flipV="1">
              <a:off x="6494283" y="4231418"/>
              <a:ext cx="820917" cy="4684"/>
            </a:xfrm>
            <a:prstGeom prst="straightConnector1">
              <a:avLst/>
            </a:prstGeom>
            <a:ln w="12700">
              <a:solidFill>
                <a:srgbClr val="545B6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D184536-88D2-7B3E-038C-36B587AF0CBE}"/>
              </a:ext>
            </a:extLst>
          </p:cNvPr>
          <p:cNvGrpSpPr/>
          <p:nvPr/>
        </p:nvGrpSpPr>
        <p:grpSpPr>
          <a:xfrm>
            <a:off x="5448132" y="5203487"/>
            <a:ext cx="2910365" cy="1044913"/>
            <a:chOff x="5448132" y="5088025"/>
            <a:chExt cx="2910365" cy="10449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9BEE8DE-6CF6-EA01-C4B8-F7191EBA129D}"/>
                </a:ext>
              </a:extLst>
            </p:cNvPr>
            <p:cNvSpPr/>
            <p:nvPr/>
          </p:nvSpPr>
          <p:spPr>
            <a:xfrm>
              <a:off x="5448132" y="5088025"/>
              <a:ext cx="2910365" cy="1044913"/>
            </a:xfrm>
            <a:prstGeom prst="rect">
              <a:avLst/>
            </a:prstGeom>
            <a:noFill/>
            <a:ln w="12700">
              <a:solidFill>
                <a:srgbClr val="141B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1021A856-D879-79D7-BA94-352B828FB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5143415"/>
              <a:ext cx="842835" cy="842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2A4A44-E92D-6B5F-B679-483DA2109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932" y="5858019"/>
              <a:ext cx="12495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Amazon Redshift</a:t>
              </a:r>
            </a:p>
          </p:txBody>
        </p:sp>
        <p:pic>
          <p:nvPicPr>
            <p:cNvPr id="27" name="Picture 28">
              <a:extLst>
                <a:ext uri="{FF2B5EF4-FFF2-40B4-BE49-F238E27FC236}">
                  <a16:creationId xmlns:a16="http://schemas.microsoft.com/office/drawing/2014/main" id="{4CE6978B-A5DA-7CD8-F105-1E2C2FA0CC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966" y="5200858"/>
              <a:ext cx="824195" cy="824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5">
              <a:extLst>
                <a:ext uri="{FF2B5EF4-FFF2-40B4-BE49-F238E27FC236}">
                  <a16:creationId xmlns:a16="http://schemas.microsoft.com/office/drawing/2014/main" id="{20382C0D-5BDC-50ED-EF10-497B44358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0346" y="5292518"/>
              <a:ext cx="77393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 Docker Container</a:t>
              </a: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B7BA9D33-A6DD-8219-CC8D-A3527AA51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739" y="5099198"/>
              <a:ext cx="107315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dirty="0">
                  <a:solidFill>
                    <a:srgbClr val="000000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PROD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8DFFF26-BFC6-179A-5A59-04F40F5B3346}"/>
                </a:ext>
              </a:extLst>
            </p:cNvPr>
            <p:cNvCxnSpPr>
              <a:stCxn id="28" idx="3"/>
              <a:endCxn id="25" idx="1"/>
            </p:cNvCxnSpPr>
            <p:nvPr/>
          </p:nvCxnSpPr>
          <p:spPr>
            <a:xfrm flipV="1">
              <a:off x="6494283" y="5564833"/>
              <a:ext cx="820917" cy="4684"/>
            </a:xfrm>
            <a:prstGeom prst="straightConnector1">
              <a:avLst/>
            </a:prstGeom>
            <a:ln w="12700">
              <a:solidFill>
                <a:srgbClr val="545B64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DC4AC-7AC1-28EC-BDC5-4B09B807B77C}"/>
              </a:ext>
            </a:extLst>
          </p:cNvPr>
          <p:cNvCxnSpPr>
            <a:stCxn id="3074" idx="3"/>
            <a:endCxn id="3076" idx="1"/>
          </p:cNvCxnSpPr>
          <p:nvPr/>
        </p:nvCxnSpPr>
        <p:spPr>
          <a:xfrm flipV="1">
            <a:off x="824808" y="3627760"/>
            <a:ext cx="775392" cy="1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8AF3F-AC9E-D78C-3EB8-10B55DD61855}"/>
              </a:ext>
            </a:extLst>
          </p:cNvPr>
          <p:cNvCxnSpPr>
            <a:stCxn id="3076" idx="3"/>
            <a:endCxn id="3080" idx="1"/>
          </p:cNvCxnSpPr>
          <p:nvPr/>
        </p:nvCxnSpPr>
        <p:spPr>
          <a:xfrm flipV="1">
            <a:off x="2228850" y="3627396"/>
            <a:ext cx="658774" cy="364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A65C663-1C78-1314-C9CA-36C4FAF66142}"/>
              </a:ext>
            </a:extLst>
          </p:cNvPr>
          <p:cNvCxnSpPr>
            <a:stCxn id="3080" idx="0"/>
            <a:endCxn id="3088" idx="1"/>
          </p:cNvCxnSpPr>
          <p:nvPr/>
        </p:nvCxnSpPr>
        <p:spPr>
          <a:xfrm rot="5400000" flipH="1" flipV="1">
            <a:off x="4282274" y="1135977"/>
            <a:ext cx="1421625" cy="2911502"/>
          </a:xfrm>
          <a:prstGeom prst="bentConnector2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FC820D5E-6775-9072-0F2C-2846E39974B4}"/>
              </a:ext>
            </a:extLst>
          </p:cNvPr>
          <p:cNvCxnSpPr>
            <a:stCxn id="3088" idx="2"/>
          </p:cNvCxnSpPr>
          <p:nvPr/>
        </p:nvCxnSpPr>
        <p:spPr>
          <a:xfrm rot="5400000">
            <a:off x="5103050" y="1347271"/>
            <a:ext cx="1507393" cy="3034077"/>
          </a:xfrm>
          <a:prstGeom prst="bentConnector2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BE1CE58-682A-9D8D-430F-943A937D3733}"/>
              </a:ext>
            </a:extLst>
          </p:cNvPr>
          <p:cNvCxnSpPr>
            <a:cxnSpLocks/>
            <a:stCxn id="3080" idx="3"/>
          </p:cNvCxnSpPr>
          <p:nvPr/>
        </p:nvCxnSpPr>
        <p:spPr>
          <a:xfrm>
            <a:off x="4187045" y="3627396"/>
            <a:ext cx="1156162" cy="833699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B33275F-B852-95FD-5A0C-CA676543CF55}"/>
              </a:ext>
            </a:extLst>
          </p:cNvPr>
          <p:cNvCxnSpPr>
            <a:stCxn id="3080" idx="3"/>
          </p:cNvCxnSpPr>
          <p:nvPr/>
        </p:nvCxnSpPr>
        <p:spPr>
          <a:xfrm>
            <a:off x="4187045" y="3627396"/>
            <a:ext cx="1197094" cy="2038625"/>
          </a:xfrm>
          <a:prstGeom prst="straightConnector1">
            <a:avLst/>
          </a:prstGeom>
          <a:ln w="12700">
            <a:solidFill>
              <a:srgbClr val="54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NumBox 1">
            <a:extLst>
              <a:ext uri="{FF2B5EF4-FFF2-40B4-BE49-F238E27FC236}">
                <a16:creationId xmlns:a16="http://schemas.microsoft.com/office/drawing/2014/main" id="{58FD6046-F934-4F6E-0FED-69FBF80C8DB2}"/>
              </a:ext>
            </a:extLst>
          </p:cNvPr>
          <p:cNvSpPr/>
          <p:nvPr/>
        </p:nvSpPr>
        <p:spPr>
          <a:xfrm>
            <a:off x="2426684" y="327987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75" name="NumBox 2">
            <a:extLst>
              <a:ext uri="{FF2B5EF4-FFF2-40B4-BE49-F238E27FC236}">
                <a16:creationId xmlns:a16="http://schemas.microsoft.com/office/drawing/2014/main" id="{68B17A80-7977-3758-1D5F-27B527CD4F51}"/>
              </a:ext>
            </a:extLst>
          </p:cNvPr>
          <p:cNvSpPr/>
          <p:nvPr/>
        </p:nvSpPr>
        <p:spPr>
          <a:xfrm>
            <a:off x="5173812" y="156946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76" name="NumBox 6">
            <a:extLst>
              <a:ext uri="{FF2B5EF4-FFF2-40B4-BE49-F238E27FC236}">
                <a16:creationId xmlns:a16="http://schemas.microsoft.com/office/drawing/2014/main" id="{C0AB37FF-5175-FD08-F6E9-4BE5F0E00E21}"/>
              </a:ext>
            </a:extLst>
          </p:cNvPr>
          <p:cNvSpPr/>
          <p:nvPr/>
        </p:nvSpPr>
        <p:spPr>
          <a:xfrm>
            <a:off x="4829509" y="439302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77" name="NumBox 8">
            <a:extLst>
              <a:ext uri="{FF2B5EF4-FFF2-40B4-BE49-F238E27FC236}">
                <a16:creationId xmlns:a16="http://schemas.microsoft.com/office/drawing/2014/main" id="{B710B2B2-0B49-3457-FE50-FBE1AAF02E29}"/>
              </a:ext>
            </a:extLst>
          </p:cNvPr>
          <p:cNvSpPr/>
          <p:nvPr/>
        </p:nvSpPr>
        <p:spPr>
          <a:xfrm>
            <a:off x="1075344" y="3276600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79" name="NumBox 8">
            <a:extLst>
              <a:ext uri="{FF2B5EF4-FFF2-40B4-BE49-F238E27FC236}">
                <a16:creationId xmlns:a16="http://schemas.microsoft.com/office/drawing/2014/main" id="{12EF361A-BE5B-75C7-EC63-9949112AC7E7}"/>
              </a:ext>
            </a:extLst>
          </p:cNvPr>
          <p:cNvSpPr/>
          <p:nvPr/>
        </p:nvSpPr>
        <p:spPr>
          <a:xfrm>
            <a:off x="6522309" y="3306121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9C4968EA-0E04-99CF-FC7A-D697FEEFA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371" y="51195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0234F-A628-FB9E-5A4E-0757160D022A}"/>
              </a:ext>
            </a:extLst>
          </p:cNvPr>
          <p:cNvSpPr txBox="1"/>
          <p:nvPr/>
        </p:nvSpPr>
        <p:spPr>
          <a:xfrm>
            <a:off x="3459358" y="5554062"/>
            <a:ext cx="107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S3 bucket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DA92F1-99D1-C23B-D09F-49365E8DB459}"/>
              </a:ext>
            </a:extLst>
          </p:cNvPr>
          <p:cNvCxnSpPr>
            <a:stCxn id="4" idx="3"/>
            <a:endCxn id="15" idx="1"/>
          </p:cNvCxnSpPr>
          <p:nvPr/>
        </p:nvCxnSpPr>
        <p:spPr>
          <a:xfrm flipV="1">
            <a:off x="4091571" y="4465779"/>
            <a:ext cx="1628775" cy="88236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89F88D-10D3-BC86-B35F-B1123B49FE8C}"/>
              </a:ext>
            </a:extLst>
          </p:cNvPr>
          <p:cNvCxnSpPr>
            <a:cxnSpLocks/>
          </p:cNvCxnSpPr>
          <p:nvPr/>
        </p:nvCxnSpPr>
        <p:spPr>
          <a:xfrm>
            <a:off x="4062181" y="5486667"/>
            <a:ext cx="1638768" cy="21387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NumBox 6">
            <a:extLst>
              <a:ext uri="{FF2B5EF4-FFF2-40B4-BE49-F238E27FC236}">
                <a16:creationId xmlns:a16="http://schemas.microsoft.com/office/drawing/2014/main" id="{DF824DC8-3DC0-D4BA-AF53-75AA12A5B688}"/>
              </a:ext>
            </a:extLst>
          </p:cNvPr>
          <p:cNvSpPr/>
          <p:nvPr/>
        </p:nvSpPr>
        <p:spPr>
          <a:xfrm>
            <a:off x="4378432" y="5226025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sp>
        <p:nvSpPr>
          <p:cNvPr id="24" name="NumBox 6">
            <a:extLst>
              <a:ext uri="{FF2B5EF4-FFF2-40B4-BE49-F238E27FC236}">
                <a16:creationId xmlns:a16="http://schemas.microsoft.com/office/drawing/2014/main" id="{C0242F6B-2090-8491-07A7-E5538A3FE150}"/>
              </a:ext>
            </a:extLst>
          </p:cNvPr>
          <p:cNvSpPr/>
          <p:nvPr/>
        </p:nvSpPr>
        <p:spPr>
          <a:xfrm>
            <a:off x="9065271" y="405054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4114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idebar Background">
            <a:extLst>
              <a:ext uri="{FF2B5EF4-FFF2-40B4-BE49-F238E27FC236}">
                <a16:creationId xmlns:a16="http://schemas.microsoft.com/office/drawing/2014/main" id="{B0A83432-3797-164E-B817-BA71B523944F}"/>
              </a:ext>
            </a:extLst>
          </p:cNvPr>
          <p:cNvSpPr/>
          <p:nvPr/>
        </p:nvSpPr>
        <p:spPr>
          <a:xfrm>
            <a:off x="8964546" y="6350"/>
            <a:ext cx="3216348" cy="68580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eparator">
            <a:extLst>
              <a:ext uri="{FF2B5EF4-FFF2-40B4-BE49-F238E27FC236}">
                <a16:creationId xmlns:a16="http://schemas.microsoft.com/office/drawing/2014/main" id="{F30A1574-10E4-484A-8146-B48870661EB1}"/>
              </a:ext>
            </a:extLst>
          </p:cNvPr>
          <p:cNvCxnSpPr/>
          <p:nvPr/>
        </p:nvCxnSpPr>
        <p:spPr>
          <a:xfrm>
            <a:off x="353208" y="744685"/>
            <a:ext cx="8595360" cy="0"/>
          </a:xfrm>
          <a:prstGeom prst="line">
            <a:avLst/>
          </a:prstGeom>
          <a:ln w="25400">
            <a:solidFill>
              <a:srgbClr val="545B64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itle text box">
            <a:extLst>
              <a:ext uri="{FF2B5EF4-FFF2-40B4-BE49-F238E27FC236}">
                <a16:creationId xmlns:a16="http://schemas.microsoft.com/office/drawing/2014/main" id="{FB7B5386-D481-0745-9651-3FA89235C81A}"/>
              </a:ext>
            </a:extLst>
          </p:cNvPr>
          <p:cNvSpPr txBox="1"/>
          <p:nvPr/>
        </p:nvSpPr>
        <p:spPr>
          <a:xfrm>
            <a:off x="237696" y="149946"/>
            <a:ext cx="828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1D1C1D"/>
                </a:solidFill>
                <a:effectLst/>
                <a:latin typeface="Slack-Lato"/>
              </a:rPr>
              <a:t>Guidance for DevOps for Redshift – AWS Native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7" name="NumBox 5">
            <a:extLst>
              <a:ext uri="{FF2B5EF4-FFF2-40B4-BE49-F238E27FC236}">
                <a16:creationId xmlns:a16="http://schemas.microsoft.com/office/drawing/2014/main" id="{A2290CE2-D8F1-634A-905A-BA66C42AEBC9}"/>
              </a:ext>
            </a:extLst>
          </p:cNvPr>
          <p:cNvSpPr/>
          <p:nvPr/>
        </p:nvSpPr>
        <p:spPr>
          <a:xfrm>
            <a:off x="9039645" y="3135368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</a:t>
            </a:r>
          </a:p>
        </p:txBody>
      </p:sp>
      <p:sp>
        <p:nvSpPr>
          <p:cNvPr id="48" name="NumBox 4">
            <a:extLst>
              <a:ext uri="{FF2B5EF4-FFF2-40B4-BE49-F238E27FC236}">
                <a16:creationId xmlns:a16="http://schemas.microsoft.com/office/drawing/2014/main" id="{DB3429CA-DC02-CB4C-880D-98CA93789536}"/>
              </a:ext>
            </a:extLst>
          </p:cNvPr>
          <p:cNvSpPr/>
          <p:nvPr/>
        </p:nvSpPr>
        <p:spPr>
          <a:xfrm>
            <a:off x="9039645" y="2334299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</a:t>
            </a:r>
          </a:p>
        </p:txBody>
      </p:sp>
      <p:sp>
        <p:nvSpPr>
          <p:cNvPr id="49" name="NumBox 3">
            <a:extLst>
              <a:ext uri="{FF2B5EF4-FFF2-40B4-BE49-F238E27FC236}">
                <a16:creationId xmlns:a16="http://schemas.microsoft.com/office/drawing/2014/main" id="{FBB6C579-1AAE-E74E-B11A-6E47F977F102}"/>
              </a:ext>
            </a:extLst>
          </p:cNvPr>
          <p:cNvSpPr/>
          <p:nvPr/>
        </p:nvSpPr>
        <p:spPr>
          <a:xfrm>
            <a:off x="9039645" y="1564214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</a:t>
            </a:r>
          </a:p>
        </p:txBody>
      </p:sp>
      <p:sp>
        <p:nvSpPr>
          <p:cNvPr id="50" name="NumBox 2">
            <a:extLst>
              <a:ext uri="{FF2B5EF4-FFF2-40B4-BE49-F238E27FC236}">
                <a16:creationId xmlns:a16="http://schemas.microsoft.com/office/drawing/2014/main" id="{467C0ED0-7F8D-E04F-83B3-FF198C2806BF}"/>
              </a:ext>
            </a:extLst>
          </p:cNvPr>
          <p:cNvSpPr/>
          <p:nvPr/>
        </p:nvSpPr>
        <p:spPr>
          <a:xfrm>
            <a:off x="9073987" y="731985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51" name="NumBox 1">
            <a:extLst>
              <a:ext uri="{FF2B5EF4-FFF2-40B4-BE49-F238E27FC236}">
                <a16:creationId xmlns:a16="http://schemas.microsoft.com/office/drawing/2014/main" id="{61A833CA-45E5-DA44-9841-E3816A71ECCE}"/>
              </a:ext>
            </a:extLst>
          </p:cNvPr>
          <p:cNvSpPr/>
          <p:nvPr/>
        </p:nvSpPr>
        <p:spPr>
          <a:xfrm>
            <a:off x="9082442" y="137236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6398EE-554B-AF4E-94AD-B1074332E491}"/>
              </a:ext>
            </a:extLst>
          </p:cNvPr>
          <p:cNvSpPr txBox="1"/>
          <p:nvPr/>
        </p:nvSpPr>
        <p:spPr>
          <a:xfrm>
            <a:off x="9365216" y="65075"/>
            <a:ext cx="2819400" cy="598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developer adds/modifies DDL/DML scripts in configuration files and commits changes into AWS code commit 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commit triggers off a code build using configuration specified in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buildspec.yml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The build happens based on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pre_build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build and </a:t>
            </a:r>
            <a:r>
              <a:rPr lang="en-US" sz="105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post_build</a:t>
            </a: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command.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 builds the container image and pushes it to AWS code deploy. 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deploy pushes the container image to Elastic container Registry (ECR) repository.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 cluster picks up the container image , reads configuration in s3 bucket to determine execution step, connects with Redshift cluster and executes DDL/DML code.</a:t>
            </a:r>
          </a:p>
          <a:p>
            <a:pPr>
              <a:spcAft>
                <a:spcPts val="1200"/>
              </a:spcAft>
            </a:pPr>
            <a:r>
              <a:rPr lang="en-US" sz="10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 gets deployed in Redshift cluster environment, task completes and the deployment service waits for another change to DDL/DML script. </a:t>
            </a: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spcAft>
                <a:spcPts val="1200"/>
              </a:spcAft>
            </a:pPr>
            <a:endParaRPr lang="en-US" sz="10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07483-4712-2AB2-8220-7CD4D6BE9179}"/>
              </a:ext>
            </a:extLst>
          </p:cNvPr>
          <p:cNvCxnSpPr/>
          <p:nvPr/>
        </p:nvCxnSpPr>
        <p:spPr>
          <a:xfrm>
            <a:off x="-2527990" y="3214815"/>
            <a:ext cx="508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NumBox 6">
            <a:extLst>
              <a:ext uri="{FF2B5EF4-FFF2-40B4-BE49-F238E27FC236}">
                <a16:creationId xmlns:a16="http://schemas.microsoft.com/office/drawing/2014/main" id="{C0242F6B-2090-8491-07A7-E5538A3FE150}"/>
              </a:ext>
            </a:extLst>
          </p:cNvPr>
          <p:cNvSpPr/>
          <p:nvPr/>
        </p:nvSpPr>
        <p:spPr>
          <a:xfrm>
            <a:off x="9065271" y="4050547"/>
            <a:ext cx="274320" cy="2743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6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E4C0224-4B36-51F6-5219-4538733DE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2725"/>
            <a:ext cx="7772400" cy="389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5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WS-architecture-icons">
      <a:dk1>
        <a:srgbClr val="232F3C"/>
      </a:dk1>
      <a:lt1>
        <a:srgbClr val="FAFAFA"/>
      </a:lt1>
      <a:dk2>
        <a:srgbClr val="545B63"/>
      </a:dk2>
      <a:lt2>
        <a:srgbClr val="E5ECEF"/>
      </a:lt2>
      <a:accent1>
        <a:srgbClr val="FF9900"/>
      </a:accent1>
      <a:accent2>
        <a:srgbClr val="F0613C"/>
      </a:accent2>
      <a:accent3>
        <a:srgbClr val="007CBD"/>
      </a:accent3>
      <a:accent4>
        <a:srgbClr val="00A0C8"/>
      </a:accent4>
      <a:accent5>
        <a:srgbClr val="1D8900"/>
      </a:accent5>
      <a:accent6>
        <a:srgbClr val="69AE34"/>
      </a:accent6>
      <a:hlink>
        <a:srgbClr val="007CBC"/>
      </a:hlink>
      <a:folHlink>
        <a:srgbClr val="007C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5" id="{7742EFB1-5D65-BC43-8C5A-52FA295D9C6D}" vid="{5211384F-8CF6-A242-84FF-8111C087FB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12769</TotalTime>
  <Words>626</Words>
  <Application>Microsoft Macintosh PowerPoint</Application>
  <PresentationFormat>Widescreen</PresentationFormat>
  <Paragraphs>93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Amazon Ember</vt:lpstr>
      <vt:lpstr>Amazon Ember Display</vt:lpstr>
      <vt:lpstr>Amazon Ember Heavy</vt:lpstr>
      <vt:lpstr>Arial</vt:lpstr>
      <vt:lpstr>Bookerly</vt:lpstr>
      <vt:lpstr>Calibri</vt:lpstr>
      <vt:lpstr>Lucida Console</vt:lpstr>
      <vt:lpstr>Slack-Lato</vt:lpstr>
      <vt:lpstr>Wingdings</vt:lpstr>
      <vt:lpstr>Office Theme</vt:lpstr>
      <vt:lpstr>AWS Confidential Dark</vt:lpstr>
      <vt:lpstr>PowerPoint Presentation</vt:lpstr>
      <vt:lpstr>PowerPoint Presentation</vt:lpstr>
      <vt:lpstr>PowerPoint Presentation</vt:lpstr>
    </vt:vector>
  </TitlesOfParts>
  <Manager/>
  <Company>Amazon.com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 Architecture Title</dc:title>
  <dc:subject/>
  <dc:creator>Amazon Web Services</dc:creator>
  <cp:keywords/>
  <dc:description/>
  <cp:lastModifiedBy>Microsoft Office User</cp:lastModifiedBy>
  <cp:revision>103</cp:revision>
  <dcterms:created xsi:type="dcterms:W3CDTF">2018-02-11T04:20:17Z</dcterms:created>
  <dcterms:modified xsi:type="dcterms:W3CDTF">2023-03-02T21:13:09Z</dcterms:modified>
  <cp:category/>
</cp:coreProperties>
</file>